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80" r:id="rId2"/>
    <p:sldId id="292" r:id="rId3"/>
    <p:sldId id="302" r:id="rId4"/>
    <p:sldId id="293" r:id="rId5"/>
    <p:sldId id="294" r:id="rId6"/>
    <p:sldId id="295" r:id="rId7"/>
    <p:sldId id="296" r:id="rId8"/>
    <p:sldId id="297" r:id="rId9"/>
    <p:sldId id="298" r:id="rId10"/>
    <p:sldId id="300" r:id="rId11"/>
    <p:sldId id="311" r:id="rId12"/>
    <p:sldId id="301" r:id="rId13"/>
    <p:sldId id="303" r:id="rId14"/>
    <p:sldId id="304" r:id="rId15"/>
    <p:sldId id="305" r:id="rId16"/>
    <p:sldId id="307" r:id="rId17"/>
    <p:sldId id="308" r:id="rId18"/>
    <p:sldId id="306" r:id="rId19"/>
    <p:sldId id="309" r:id="rId20"/>
    <p:sldId id="310" r:id="rId21"/>
  </p:sldIdLst>
  <p:sldSz cx="9144000" cy="5143500" type="screen16x9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6F35F-4603-444A-B7D3-17D287859BAE}" v="5" dt="2025-03-10T15:18:27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05" autoAdjust="0"/>
  </p:normalViewPr>
  <p:slideViewPr>
    <p:cSldViewPr snapToGrid="0">
      <p:cViewPr varScale="1">
        <p:scale>
          <a:sx n="33" d="100"/>
          <a:sy n="33" d="100"/>
        </p:scale>
        <p:origin x="53" y="11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sema, Wouter" userId="e51ba948-20f8-4cce-9122-0c28c2809b5d" providerId="ADAL" clId="{11C6F35F-4603-444A-B7D3-17D287859BAE}"/>
    <pc:docChg chg="addSld modSld sldOrd">
      <pc:chgData name="Jansema, Wouter" userId="e51ba948-20f8-4cce-9122-0c28c2809b5d" providerId="ADAL" clId="{11C6F35F-4603-444A-B7D3-17D287859BAE}" dt="2025-03-10T15:18:27.615" v="193" actId="1076"/>
      <pc:docMkLst>
        <pc:docMk/>
      </pc:docMkLst>
      <pc:sldChg chg="ord">
        <pc:chgData name="Jansema, Wouter" userId="e51ba948-20f8-4cce-9122-0c28c2809b5d" providerId="ADAL" clId="{11C6F35F-4603-444A-B7D3-17D287859BAE}" dt="2025-03-09T23:35:43.955" v="1"/>
        <pc:sldMkLst>
          <pc:docMk/>
          <pc:sldMk cId="3904567014" sldId="306"/>
        </pc:sldMkLst>
      </pc:sldChg>
      <pc:sldChg chg="addSp modSp new mod">
        <pc:chgData name="Jansema, Wouter" userId="e51ba948-20f8-4cce-9122-0c28c2809b5d" providerId="ADAL" clId="{11C6F35F-4603-444A-B7D3-17D287859BAE}" dt="2025-03-10T15:18:27.615" v="193" actId="1076"/>
        <pc:sldMkLst>
          <pc:docMk/>
          <pc:sldMk cId="4024737079" sldId="311"/>
        </pc:sldMkLst>
        <pc:spChg chg="mod">
          <ac:chgData name="Jansema, Wouter" userId="e51ba948-20f8-4cce-9122-0c28c2809b5d" providerId="ADAL" clId="{11C6F35F-4603-444A-B7D3-17D287859BAE}" dt="2025-03-10T15:17:12.293" v="23" actId="20577"/>
          <ac:spMkLst>
            <pc:docMk/>
            <pc:sldMk cId="4024737079" sldId="311"/>
            <ac:spMk id="2" creationId="{F2C5A7EE-2D71-5118-9628-E29B5C66CB58}"/>
          </ac:spMkLst>
        </pc:spChg>
        <pc:spChg chg="mod">
          <ac:chgData name="Jansema, Wouter" userId="e51ba948-20f8-4cce-9122-0c28c2809b5d" providerId="ADAL" clId="{11C6F35F-4603-444A-B7D3-17D287859BAE}" dt="2025-03-10T15:17:55.886" v="188" actId="20577"/>
          <ac:spMkLst>
            <pc:docMk/>
            <pc:sldMk cId="4024737079" sldId="311"/>
            <ac:spMk id="3" creationId="{F5163BED-5A73-C02D-B49B-369D41341FD9}"/>
          </ac:spMkLst>
        </pc:spChg>
        <pc:picChg chg="add mod">
          <ac:chgData name="Jansema, Wouter" userId="e51ba948-20f8-4cce-9122-0c28c2809b5d" providerId="ADAL" clId="{11C6F35F-4603-444A-B7D3-17D287859BAE}" dt="2025-03-10T15:18:27.615" v="193" actId="1076"/>
          <ac:picMkLst>
            <pc:docMk/>
            <pc:sldMk cId="4024737079" sldId="311"/>
            <ac:picMk id="1026" creationId="{84D9377C-48E6-5279-4E6A-06C2971A74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Channels refers to the different intensities that get measured.</a:t>
            </a:r>
          </a:p>
        </p:txBody>
      </p:sp>
    </p:spTree>
    <p:extLst>
      <p:ext uri="{BB962C8B-B14F-4D97-AF65-F5344CB8AC3E}">
        <p14:creationId xmlns:p14="http://schemas.microsoft.com/office/powerpoint/2010/main" val="337870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del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6" y="2085696"/>
            <a:ext cx="4530600" cy="260918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Rechthoek 2"/>
          <p:cNvSpPr/>
          <p:nvPr/>
        </p:nvSpPr>
        <p:spPr bwMode="auto">
          <a:xfrm>
            <a:off x="1146174" y="1073739"/>
            <a:ext cx="7997825" cy="864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2388" y="1073588"/>
            <a:ext cx="7821570" cy="85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stijl te bewerken</a:t>
            </a:r>
            <a:endParaRPr lang="en-US" noProof="0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6" y="3325092"/>
            <a:ext cx="4530600" cy="3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Name speaker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6" y="3636822"/>
            <a:ext cx="4530600" cy="3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5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/>
            </a:lvl2pPr>
            <a:lvl3pPr marL="645319" indent="0">
              <a:buFontTx/>
              <a:buNone/>
              <a:defRPr/>
            </a:lvl3pPr>
            <a:lvl4pPr marL="927497" indent="0">
              <a:buFontTx/>
              <a:buNone/>
              <a:defRPr/>
            </a:lvl4pPr>
            <a:lvl5pPr marL="1288256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Name department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6" y="3948548"/>
            <a:ext cx="4530600" cy="3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35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err="1"/>
              <a:t>PlACE</a:t>
            </a:r>
            <a:endParaRPr lang="en-US" noProof="0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1937739"/>
            <a:ext cx="2880000" cy="2160000"/>
          </a:xfrm>
        </p:spPr>
        <p:txBody>
          <a:bodyPr/>
          <a:lstStyle>
            <a:lvl1pPr marL="0" indent="0">
              <a:buNone/>
              <a:defRPr sz="600">
                <a:solidFill>
                  <a:schemeClr val="accent4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7" name="Rechthoek 16"/>
          <p:cNvSpPr/>
          <p:nvPr/>
        </p:nvSpPr>
        <p:spPr bwMode="auto">
          <a:xfrm>
            <a:off x="-1" y="1940513"/>
            <a:ext cx="1146175" cy="86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2" name="Afbeelding 7" descr="logo lumc_Fedra_PPT_20 mm NL.pdf">
            <a:extLst>
              <a:ext uri="{FF2B5EF4-FFF2-40B4-BE49-F238E27FC236}">
                <a16:creationId xmlns:a16="http://schemas.microsoft.com/office/drawing/2014/main" id="{BD4BF05F-063D-4617-91D5-E75CF2DF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9" y="214313"/>
            <a:ext cx="1720424" cy="432000"/>
          </a:xfrm>
          <a:prstGeom prst="rect">
            <a:avLst/>
          </a:prstGeom>
        </p:spPr>
      </p:pic>
      <p:pic>
        <p:nvPicPr>
          <p:cNvPr id="13" name="Afbeelding 10" descr="logo UL_RGB.pdf">
            <a:extLst>
              <a:ext uri="{FF2B5EF4-FFF2-40B4-BE49-F238E27FC236}">
                <a16:creationId xmlns:a16="http://schemas.microsoft.com/office/drawing/2014/main" id="{1C4B9002-D4BF-4CAB-B56E-76B269032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4" y="4475756"/>
            <a:ext cx="37184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167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40" y="4"/>
            <a:ext cx="6524815" cy="640556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8" y="851298"/>
            <a:ext cx="3008313" cy="3839009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754494-6BE3-469B-9131-62CA6F1E2270}" type="datetime5">
              <a:rPr lang="nl-NL" smtClean="0"/>
              <a:t>10-mrt-25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3" y="858444"/>
            <a:ext cx="5123557" cy="383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7168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25900" cy="640556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858440"/>
            <a:ext cx="5040000" cy="3835004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40" y="858441"/>
            <a:ext cx="3003550" cy="967224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3E0DA-FEB9-438E-98D0-D65EAE3DC582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5151238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ind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 bwMode="auto">
          <a:xfrm>
            <a:off x="-1" y="1940513"/>
            <a:ext cx="1146175" cy="86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/>
        </p:nvSpPr>
        <p:spPr bwMode="auto">
          <a:xfrm>
            <a:off x="1146174" y="1073738"/>
            <a:ext cx="7997825" cy="866775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073739"/>
            <a:ext cx="7524750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18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Acknowledgements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7" y="2129252"/>
            <a:ext cx="7524751" cy="2564192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0" name="Afbeelding 13" descr="logo UL_RGB.pdf">
            <a:extLst>
              <a:ext uri="{FF2B5EF4-FFF2-40B4-BE49-F238E27FC236}">
                <a16:creationId xmlns:a16="http://schemas.microsoft.com/office/drawing/2014/main" id="{1F4C0CA8-2585-41AE-B75D-A74C8AF8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4" y="4475756"/>
            <a:ext cx="371849" cy="432000"/>
          </a:xfrm>
          <a:prstGeom prst="rect">
            <a:avLst/>
          </a:prstGeom>
        </p:spPr>
      </p:pic>
      <p:pic>
        <p:nvPicPr>
          <p:cNvPr id="11" name="Afbeelding 11" descr="logo lumc_Fedra_PPT_20 mm NL.pdf">
            <a:extLst>
              <a:ext uri="{FF2B5EF4-FFF2-40B4-BE49-F238E27FC236}">
                <a16:creationId xmlns:a16="http://schemas.microsoft.com/office/drawing/2014/main" id="{DF2BA443-CA3A-4DE4-8383-B1D106C7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9" y="214313"/>
            <a:ext cx="172042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80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24625" cy="640556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US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858441"/>
            <a:ext cx="8291512" cy="3835004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1" y="4914900"/>
            <a:ext cx="25082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41" y="4914900"/>
            <a:ext cx="54239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0" dirty="0" err="1"/>
              <a:t>Insert</a:t>
            </a:r>
            <a:r>
              <a:rPr lang="nl-NL" noProof="0" dirty="0"/>
              <a:t> &gt; Header &amp; </a:t>
            </a:r>
            <a:r>
              <a:rPr lang="nl-NL" noProof="0" dirty="0" err="1"/>
              <a:t>footer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17228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 me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24625" cy="640556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US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858441"/>
            <a:ext cx="8291512" cy="3835004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1" y="4914900"/>
            <a:ext cx="25082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21B5D5A0-3864-4531-9052-4CD8948EB96A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41" y="4914900"/>
            <a:ext cx="54239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pic>
        <p:nvPicPr>
          <p:cNvPr id="11" name="Afbeelding 7" descr="logo lumc_BLOKJES_PPT_20 mm NL.pdf">
            <a:extLst>
              <a:ext uri="{FF2B5EF4-FFF2-40B4-BE49-F238E27FC236}">
                <a16:creationId xmlns:a16="http://schemas.microsoft.com/office/drawing/2014/main" id="{1A98E720-416E-4A4A-B44E-547401D87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52" y="211139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83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p 1 rege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570314"/>
            <a:ext cx="8291512" cy="4123135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3762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Rechthoek 9"/>
          <p:cNvSpPr/>
          <p:nvPr/>
        </p:nvSpPr>
        <p:spPr bwMode="auto">
          <a:xfrm>
            <a:off x="0" y="4895850"/>
            <a:ext cx="9144000" cy="247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56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 bwMode="auto">
          <a:xfrm>
            <a:off x="0" y="4895850"/>
            <a:ext cx="9144000" cy="247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9" y="858445"/>
            <a:ext cx="8291512" cy="4030265"/>
          </a:xfrm>
        </p:spPr>
        <p:txBody>
          <a:bodyPr/>
          <a:lstStyle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26416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24625" cy="64055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835471-3766-48A3-AF6C-90BE9D8CF370}" type="datetime5">
              <a:rPr lang="nl-NL" smtClean="0"/>
              <a:t>10-mrt-25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41" y="858444"/>
            <a:ext cx="4003675" cy="383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5" y="858444"/>
            <a:ext cx="4003675" cy="383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270000">
              <a:defRPr/>
            </a:lvl3pPr>
            <a:lvl4pPr marL="540000">
              <a:defRPr/>
            </a:lvl4pPr>
            <a:lvl5pPr marL="810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9381383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41" y="851301"/>
            <a:ext cx="4003675" cy="634840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1631156"/>
            <a:ext cx="4003676" cy="306228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90" y="851301"/>
            <a:ext cx="4004630" cy="634840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90" y="1631156"/>
            <a:ext cx="4004630" cy="306228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7EEF06-73C1-41EC-8EA4-5BF4B901798C}" type="datetime5">
              <a:rPr lang="nl-NL" smtClean="0"/>
              <a:t>10-mrt-25</a:t>
            </a:fld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58531" cy="640556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2316448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4"/>
            <a:ext cx="6524625" cy="640556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883D7D-E40D-422B-9A7F-E266A0725961}" type="datetime5">
              <a:rPr lang="nl-NL" smtClean="0"/>
              <a:t>10-mrt-25</a:t>
            </a:fld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401347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35F5F8-F82C-4874-B6ED-A8AD969B864A}" type="datetime5">
              <a:rPr lang="nl-NL" smtClean="0"/>
              <a:t>10-mrt-25</a:t>
            </a:fld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205424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4914900"/>
            <a:ext cx="1141412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1143000" y="4914900"/>
            <a:ext cx="6859588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0" y="4914900"/>
            <a:ext cx="1143000" cy="2286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861178" y="4914900"/>
            <a:ext cx="1141412" cy="228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9" y="858441"/>
            <a:ext cx="8291512" cy="383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4914900"/>
            <a:ext cx="8556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1EADC3AF-DED6-450E-9CED-7804AC945425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8" y="4914900"/>
            <a:ext cx="47085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41" y="4914900"/>
            <a:ext cx="54239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4"/>
            <a:ext cx="6524625" cy="64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stijl te bewerken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30341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8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5pPr>
      <a:lvl6pPr marL="3429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6pPr>
      <a:lvl7pPr marL="685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7pPr>
      <a:lvl8pPr marL="10287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8pPr>
      <a:lvl9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195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15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4049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500">
          <a:solidFill>
            <a:schemeClr val="accent6"/>
          </a:solidFill>
          <a:latin typeface="+mn-lt"/>
          <a:ea typeface="+mn-ea"/>
        </a:defRPr>
      </a:lvl2pPr>
      <a:lvl3pPr marL="270000" indent="-13930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540000" indent="-14644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350">
          <a:solidFill>
            <a:schemeClr val="accent6"/>
          </a:solidFill>
          <a:latin typeface="+mn-lt"/>
          <a:ea typeface="+mn-ea"/>
        </a:defRPr>
      </a:lvl4pPr>
      <a:lvl5pPr marL="810000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350">
          <a:solidFill>
            <a:schemeClr val="accent6"/>
          </a:solidFill>
          <a:latin typeface="+mn-lt"/>
          <a:ea typeface="+mn-ea"/>
        </a:defRPr>
      </a:lvl5pPr>
      <a:lvl6pPr marL="17752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1181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24610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2803922" indent="-14406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of the high throughput microscopy dashboard 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dirty="0"/>
              <a:t>Wouter Jansema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nl-NL" dirty="0"/>
              <a:t>Sequencing Analysis Support </a:t>
            </a:r>
            <a:r>
              <a:rPr lang="nl-NL" dirty="0" err="1"/>
              <a:t>Core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nl-NL" dirty="0"/>
              <a:t>Leiden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6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8CA4-9224-72C6-93E1-24AF8589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AFC4-D46D-8330-68CC-122A070E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behind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CAFAD-B482-D641-0F47-3B1C3E96B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375516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storing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Easier to extend with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professional appearance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6CA3F-3943-CEA4-1AB3-69AF0C0A00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C75B9-1073-790C-0F0A-9101787FA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7181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5A7EE-2D71-5118-9628-E29B5C66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Migration to Django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63BED-5A73-C02D-B49B-369D4134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Why Django?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Python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Extensive documentation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Large community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Active development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Database integration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Built-in security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Easy to pick up</a:t>
            </a:r>
          </a:p>
        </p:txBody>
      </p:sp>
      <p:pic>
        <p:nvPicPr>
          <p:cNvPr id="1026" name="Picture 2" descr="Django Community | Django">
            <a:extLst>
              <a:ext uri="{FF2B5EF4-FFF2-40B4-BE49-F238E27FC236}">
                <a16:creationId xmlns:a16="http://schemas.microsoft.com/office/drawing/2014/main" id="{84D9377C-48E6-5279-4E6A-06C2971A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8370"/>
            <a:ext cx="3685077" cy="128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3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C4C4-83BF-542B-1CC3-9439EB1F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6C9-E7B9-3F1C-A0D5-06DCBCC9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67C-C07A-C002-DDC0-878681F5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644" y="1688123"/>
            <a:ext cx="6295169" cy="280212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2800" dirty="0"/>
              <a:t>The new dashboard</a:t>
            </a:r>
            <a:br>
              <a:rPr lang="en-GB" sz="2800" dirty="0"/>
            </a:br>
            <a:r>
              <a:rPr lang="en-GB" sz="2800" dirty="0"/>
              <a:t>-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B4E88-5A19-31B6-4A6B-8D4BF997A5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7F368-0045-B8B9-FEEA-0E354CA4B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12</a:t>
            </a:fld>
            <a:endParaRPr lang="nl-NL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6A84020-0B80-3535-7B0C-57347768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89" y="2571750"/>
            <a:ext cx="216247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A9644-32F9-28D6-5C5A-78C1DEB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941E-94D2-EF7E-18CD-BD85827E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E5047-32C9-E77E-2170-B83B3BC46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professional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Advanced navigation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4CBDA-82EC-6B62-026D-7B6B13CA6D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EC4CB-A14A-A53F-DFAB-6031BB696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13</a:t>
            </a:fld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13D906C-51D1-835B-1A42-30AAC546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2658136"/>
            <a:ext cx="4538092" cy="203530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598ABF8-0019-64BB-09BF-D2C4EB09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54" y="809275"/>
            <a:ext cx="3685419" cy="168014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FEF96BB-E121-AF95-9472-8F3875AE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73" y="2673350"/>
            <a:ext cx="2732488" cy="21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CEE1-67F2-B134-5FEA-42FECBAB8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F26B-F258-8A32-E537-6427F496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5C59-DE64-40AA-467B-6A77FF7F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9" y="74033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User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D701B-2E16-BAE0-D5C5-2003AB3F04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6F1F-F315-BB43-7D3A-48081FF6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14</a:t>
            </a:fld>
            <a:endParaRPr lang="nl-NL" noProof="0" dirty="0"/>
          </a:p>
        </p:txBody>
      </p:sp>
      <p:pic>
        <p:nvPicPr>
          <p:cNvPr id="11" name="Afbeelding 10" descr="Afbeelding met tekst, diagram, nummer, Lettertype&#10;&#10;Door AI gegenereerde inhoud is mogelijk onjuist.">
            <a:extLst>
              <a:ext uri="{FF2B5EF4-FFF2-40B4-BE49-F238E27FC236}">
                <a16:creationId xmlns:a16="http://schemas.microsoft.com/office/drawing/2014/main" id="{5C227CE7-FA65-8D77-4C31-3C8E6372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966075"/>
            <a:ext cx="724662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E0FC1-543B-3FE1-6D4B-8B41B7DF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06E3-B93C-24AF-AA4B-61AD9F33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541B9-465E-4833-192F-E6534270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4005261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Tracks metadata, e.g. Annotation,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Stores set intensity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80D4-9FB8-3C03-85AF-6C651A7FAD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4F76-23F8-0877-26A5-396B60D50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15</a:t>
            </a:fld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9880CE-DDC9-1DF8-99FE-10A66DB5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61" y="2496426"/>
            <a:ext cx="4411662" cy="192310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CEBC08B-F60C-2497-E5CB-E44F81B7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76" y="1485145"/>
            <a:ext cx="2613483" cy="29890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D3EB2FE3-7A1B-DCED-B3E1-865849EF2DBA}"/>
              </a:ext>
            </a:extLst>
          </p:cNvPr>
          <p:cNvSpPr txBox="1"/>
          <p:nvPr/>
        </p:nvSpPr>
        <p:spPr>
          <a:xfrm>
            <a:off x="6158523" y="46934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D2BAB0-DD1F-22DA-6721-25F7A5B6AE04}"/>
              </a:ext>
            </a:extLst>
          </p:cNvPr>
          <p:cNvSpPr txBox="1">
            <a:spLocks/>
          </p:cNvSpPr>
          <p:nvPr/>
        </p:nvSpPr>
        <p:spPr bwMode="auto">
          <a:xfrm>
            <a:off x="6010031" y="4439105"/>
            <a:ext cx="3970216" cy="28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5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4049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5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270000" indent="-13930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350">
                <a:solidFill>
                  <a:schemeClr val="accent6"/>
                </a:solidFill>
                <a:latin typeface="+mn-lt"/>
                <a:ea typeface="+mn-ea"/>
              </a:defRPr>
            </a:lvl3pPr>
            <a:lvl4pPr marL="540000" indent="-14644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350">
                <a:solidFill>
                  <a:schemeClr val="accent6"/>
                </a:solidFill>
                <a:latin typeface="+mn-lt"/>
                <a:ea typeface="+mn-ea"/>
              </a:defRPr>
            </a:lvl4pPr>
            <a:lvl5pPr marL="810000" indent="-144066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350">
                <a:solidFill>
                  <a:schemeClr val="accent6"/>
                </a:solidFill>
                <a:latin typeface="+mn-lt"/>
                <a:ea typeface="+mn-ea"/>
              </a:defRPr>
            </a:lvl5pPr>
            <a:lvl6pPr marL="1775222" indent="-144066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118122" indent="-144066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2461022" indent="-144066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2803922" indent="-144066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GB" sz="1100" i="1" kern="0" dirty="0"/>
              <a:t>A preloaded example</a:t>
            </a:r>
          </a:p>
        </p:txBody>
      </p:sp>
    </p:spTree>
    <p:extLst>
      <p:ext uri="{BB962C8B-B14F-4D97-AF65-F5344CB8AC3E}">
        <p14:creationId xmlns:p14="http://schemas.microsoft.com/office/powerpoint/2010/main" val="365529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10CD-34D2-E704-39BA-5B6E193DA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A29B-4774-F722-48F5-688B9ABB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82593-F693-A5F5-53B7-FDC66938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Any amount of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positive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Mean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Standard deviation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GB" dirty="0"/>
              <a:t>N-1 if N &lt; 30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GB" dirty="0"/>
              <a:t>N if N &gt;=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CFE8-6C26-B25A-EBC9-C3251B2707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AE82-D7F4-E83F-F280-634117AEE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16</a:t>
            </a:fld>
            <a:endParaRPr lang="nl-NL" noProof="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5FF83A6-9164-A404-C2C4-674C69588E66}"/>
              </a:ext>
            </a:extLst>
          </p:cNvPr>
          <p:cNvSpPr txBox="1"/>
          <p:nvPr/>
        </p:nvSpPr>
        <p:spPr>
          <a:xfrm>
            <a:off x="6158523" y="46934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D458029-9816-5E91-5395-0B77463A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80" y="2339617"/>
            <a:ext cx="2257740" cy="77163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74B0B2A-E9FE-65EF-ACFA-8996910B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33" y="1422809"/>
            <a:ext cx="3065972" cy="28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F203-6E6C-78BB-5AD4-9F5E22FC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83AC-32AD-1417-AB71-28C10B97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1DCE-1BAB-FDA3-01D0-20CEE0DF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for follow up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formatted xlsx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Individual experiment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Replicate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912A4-126C-A207-2086-97B8C5FF3C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8E77B-9B10-8533-E4AB-E2BF96F41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17</a:t>
            </a:fld>
            <a:endParaRPr lang="nl-NL" noProof="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D6CB762-7CFC-7DF7-4224-97BA592B1809}"/>
              </a:ext>
            </a:extLst>
          </p:cNvPr>
          <p:cNvSpPr txBox="1"/>
          <p:nvPr/>
        </p:nvSpPr>
        <p:spPr>
          <a:xfrm>
            <a:off x="6158523" y="46934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682144E-BE0F-65CD-B4C2-7A7713C3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514" y="1287524"/>
            <a:ext cx="2667114" cy="27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5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92AEE-8D2A-6CEE-CA8A-13C8DBF4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117B-A2D3-8346-57AE-E5635DF2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7C81-6949-F645-0621-FE193A1C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3723907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is verified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Works with any amount of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Added numbers to the 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Extensive labelling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Database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Input files are stored as a plain text file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Storage is capped per user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Duplication of files gets avoided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Permissions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Authentication required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Users can see other’s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E0B85-E7EE-2EFE-C766-A278B25334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9F66A-A5E2-8EB3-5DC9-41C2C1C1A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18</a:t>
            </a:fld>
            <a:endParaRPr lang="nl-NL" noProof="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99EA8C-74B7-CDFF-A77B-6D2F1F9E945B}"/>
              </a:ext>
            </a:extLst>
          </p:cNvPr>
          <p:cNvSpPr txBox="1"/>
          <p:nvPr/>
        </p:nvSpPr>
        <p:spPr>
          <a:xfrm>
            <a:off x="6158523" y="46934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C0760F-C6F6-4001-E065-A37A8008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88" y="760521"/>
            <a:ext cx="2117473" cy="15790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066E160-161D-2315-7EE5-CB14E9DB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79" y="2763342"/>
            <a:ext cx="1019317" cy="90500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584FA4D-9139-0326-6DAC-A8A5163D6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72" y="3872166"/>
            <a:ext cx="1295581" cy="67636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B2221BE-DDF0-7614-7623-23D57B7B3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150" y="3734572"/>
            <a:ext cx="1886213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27CA-85CC-9B97-40D7-93C1FC85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46CC-D958-2E31-93DB-675A84E1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2AE5-C8F7-70B7-7F1A-447B0FD3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Integrate upstream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Process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Automated stats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More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additions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Usability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Customizability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More specific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6BFA-0009-B258-6805-AFA9328A08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148B5-D28B-3C0A-DF83-F04729ADB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19</a:t>
            </a:fld>
            <a:endParaRPr lang="nl-NL" noProof="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5A2BC1A-173B-EAD6-E99B-BE3373F949EA}"/>
              </a:ext>
            </a:extLst>
          </p:cNvPr>
          <p:cNvSpPr txBox="1"/>
          <p:nvPr/>
        </p:nvSpPr>
        <p:spPr>
          <a:xfrm>
            <a:off x="6158523" y="46934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E1A0AF0-06FC-E7BC-8DFE-9AE5DEDED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607" y="1036229"/>
            <a:ext cx="4057293" cy="27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D0D7-4943-4E70-AF8F-E11B6BD4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DBC0C-6E93-48D2-8EC6-FBAFEFFF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old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 behind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35CA-5010-4AA4-AEF3-5D8E990413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91576-55D2-491B-9308-BEA770775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12768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4D9F2F-8CFC-4914-82C9-A8E0A6BC0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6DB1-73C4-4579-8D26-EC6B0E9B074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Ioannis Moustakas</a:t>
            </a:r>
          </a:p>
          <a:p>
            <a:r>
              <a:rPr lang="en-US" dirty="0"/>
              <a:t>Leon Mei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03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3420-6BE2-07CC-E0CD-ACEC55352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D2EE-8AFD-F191-B58B-DA514E12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high throughput microscopy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B304-7666-7821-949B-664D07DB30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0EDBB-B450-66FC-3F4F-2966882DD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3</a:t>
            </a:fld>
            <a:endParaRPr lang="nl-NL" noProof="0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07C5C36-46F2-CB26-2FAF-D7710B58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66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FA146-C65C-E6E0-A9E6-41F64BFE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B7FAC-A6B8-A1E9-1168-17201520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3EBE-0BE7-635D-9CDF-56F3A52A6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66C7D-9079-5486-17F5-D6B8D2DA5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4086-9DDF-B7F0-DE19-D82EACBA4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4</a:t>
            </a:fld>
            <a:endParaRPr lang="nl-NL" noProof="0" dirty="0"/>
          </a:p>
        </p:txBody>
      </p:sp>
      <p:pic>
        <p:nvPicPr>
          <p:cNvPr id="6" name="Picture 6" descr="High-Throughput Imaging for the Discovery of Cellular Mechanisms of  Disease: Trends in Genetics">
            <a:extLst>
              <a:ext uri="{FF2B5EF4-FFF2-40B4-BE49-F238E27FC236}">
                <a16:creationId xmlns:a16="http://schemas.microsoft.com/office/drawing/2014/main" id="{91B54061-8AE8-CDC4-906B-748B9B8A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5" y="1057081"/>
            <a:ext cx="6163519" cy="34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73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D0A4-7586-D975-2881-9B2F66D2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9E5D-408D-7670-A325-60F7ECE9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experimental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4263-BB85-8717-5CAC-CCEFAA65C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plate where cells are grown under diverse media and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are conditions affecting the population of cells growing in each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7FB2-B2B1-6615-2CE1-79B2F9E26A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86CE6-5DCE-9E4A-1A56-EDF9187F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5</a:t>
            </a:fld>
            <a:endParaRPr lang="nl-NL" noProof="0" dirty="0"/>
          </a:p>
        </p:txBody>
      </p:sp>
      <p:pic>
        <p:nvPicPr>
          <p:cNvPr id="6" name="Google Shape;71;p14">
            <a:extLst>
              <a:ext uri="{FF2B5EF4-FFF2-40B4-BE49-F238E27FC236}">
                <a16:creationId xmlns:a16="http://schemas.microsoft.com/office/drawing/2014/main" id="{08776B9B-B741-E84C-4F3D-FDE1A7A739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764" y="1326312"/>
            <a:ext cx="5695700" cy="24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82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2D08-E991-6F37-A267-1E33C6BD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323B-B29B-5A0D-857E-F0EB387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5B00-9B58-FF34-0470-4DB1A591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ImageXpress</a:t>
            </a:r>
            <a:r>
              <a:rPr lang="en-GB" dirty="0"/>
              <a:t> is producing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Fluorescence from several channels is measured (DAPI, OCT4, SOX17)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450-B06F-65EF-BDE2-85E7877C6A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F6C11-AB5B-9228-117A-0B329E55F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6</a:t>
            </a:fld>
            <a:endParaRPr lang="nl-NL" noProof="0" dirty="0"/>
          </a:p>
        </p:txBody>
      </p:sp>
      <p:pic>
        <p:nvPicPr>
          <p:cNvPr id="7" name="Google Shape;78;p15">
            <a:extLst>
              <a:ext uri="{FF2B5EF4-FFF2-40B4-BE49-F238E27FC236}">
                <a16:creationId xmlns:a16="http://schemas.microsoft.com/office/drawing/2014/main" id="{3E72C42F-93B7-4116-0029-635E6FB567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26" y="1039241"/>
            <a:ext cx="4629950" cy="3473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07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7408-EBCA-B2B1-5561-CDE0B4D1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9F93-17D4-B33F-4AD6-3F35368C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A3D41-53A5-CE7E-B35C-6C80E19D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DAPI indicates the presence of DNA, thus cell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 top of that measure presence of proteins of interest (OCT4, SOX17)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9E50-C1BD-CAE6-AAB3-2C09C3F791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4A9C-900F-2F9B-B8CD-707A2603E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7</a:t>
            </a:fld>
            <a:endParaRPr lang="nl-NL" noProof="0" dirty="0"/>
          </a:p>
        </p:txBody>
      </p:sp>
      <p:pic>
        <p:nvPicPr>
          <p:cNvPr id="6" name="Google Shape;84;p16">
            <a:extLst>
              <a:ext uri="{FF2B5EF4-FFF2-40B4-BE49-F238E27FC236}">
                <a16:creationId xmlns:a16="http://schemas.microsoft.com/office/drawing/2014/main" id="{0C966281-E36F-EFCE-7D6F-A57A19537F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8840" y="640559"/>
            <a:ext cx="4866663" cy="4285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47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D413-7325-8B8F-DD0C-4C0A5132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C066-94CC-A725-5A26-0EB10D31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image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0F0B-1E3A-4D41-651B-E39DD8C3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an image analysis software, intensities of DAPI and proteins of interest (SOX17, OCT4) are estimated and registered in a large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Has dozens of columns, typically half a million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row is a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FF180-EFD4-59EC-926C-1E62473D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1B16D-AD10-3EA2-0A1A-7E7A5488A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8</a:t>
            </a:fld>
            <a:endParaRPr lang="nl-NL" noProof="0" dirty="0"/>
          </a:p>
        </p:txBody>
      </p:sp>
      <p:pic>
        <p:nvPicPr>
          <p:cNvPr id="7" name="Google Shape;92;p17">
            <a:extLst>
              <a:ext uri="{FF2B5EF4-FFF2-40B4-BE49-F238E27FC236}">
                <a16:creationId xmlns:a16="http://schemas.microsoft.com/office/drawing/2014/main" id="{A4EAF355-597C-0A14-14D3-672D31DDC0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9642"/>
          <a:stretch/>
        </p:blipFill>
        <p:spPr>
          <a:xfrm>
            <a:off x="3523488" y="1164375"/>
            <a:ext cx="5519099" cy="28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0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06CB-B9AE-144C-CE8F-7AF277C9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160A-B269-8A5C-3730-054AA276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old dashboard – what did it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843A-9ACE-CE6A-77A7-524B9F12C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9" y="858441"/>
            <a:ext cx="2956749" cy="3835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Takes a file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Displays some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Displays 2 histograms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Selecting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Heatmaps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counts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double positives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F62A8-CDF2-8711-1AE8-19D442D77C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EF634F-8E46-4943-B9EF-ECBDAC93797D}" type="datetime5">
              <a:rPr lang="nl-NL" smtClean="0"/>
              <a:t>10-mrt-25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AF56E-91D9-0F8F-2BA3-BDC867EAB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nl-NL" noProof="0" smtClean="0"/>
              <a:pPr/>
              <a:t>9</a:t>
            </a:fld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75BF102-51D2-1C69-8EFC-C7EE8551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691" y="1009210"/>
            <a:ext cx="3647570" cy="18833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F1B2CCE-5448-97AB-53C4-0AD8D524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70" y="2571750"/>
            <a:ext cx="3635291" cy="18833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8A78BBC1-FD94-E927-35D6-B31C01299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3" y="3139720"/>
            <a:ext cx="2910748" cy="11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5925"/>
      </p:ext>
    </p:extLst>
  </p:cSld>
  <p:clrMapOvr>
    <a:masterClrMapping/>
  </p:clrMapOvr>
</p:sld>
</file>

<file path=ppt/theme/theme1.xml><?xml version="1.0" encoding="utf-8"?>
<a:theme xmlns:a="http://schemas.openxmlformats.org/drawingml/2006/main" name="62-457 Presentatie-LUMC">
  <a:themeElements>
    <a:clrScheme name="Aangepast 30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MolEpiworkdiscussion_SpeakersTemplate_20230117 (1)</Template>
  <TotalTime>89</TotalTime>
  <Words>408</Words>
  <Application>Microsoft Office PowerPoint</Application>
  <PresentationFormat>Diavoorstelling (16:9)</PresentationFormat>
  <Paragraphs>139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</vt:lpstr>
      <vt:lpstr>62-457 Presentatie-LUMC</vt:lpstr>
      <vt:lpstr>Migration of the high throughput microscopy dashboard </vt:lpstr>
      <vt:lpstr>Agenda</vt:lpstr>
      <vt:lpstr>An introduction to high throughput microscopy</vt:lpstr>
      <vt:lpstr>Overview</vt:lpstr>
      <vt:lpstr>Typical experimental design </vt:lpstr>
      <vt:lpstr>The machine</vt:lpstr>
      <vt:lpstr>Image </vt:lpstr>
      <vt:lpstr>From image to data</vt:lpstr>
      <vt:lpstr>The old dashboard – what did it do</vt:lpstr>
      <vt:lpstr>Reason behind migration</vt:lpstr>
      <vt:lpstr>Migration to Django</vt:lpstr>
      <vt:lpstr>PowerPoint-presentatie</vt:lpstr>
      <vt:lpstr>A new appearance</vt:lpstr>
      <vt:lpstr>Database</vt:lpstr>
      <vt:lpstr>Stored experiments</vt:lpstr>
      <vt:lpstr>Replicate comparison</vt:lpstr>
      <vt:lpstr>Exporting data</vt:lpstr>
      <vt:lpstr>Additional notes</vt:lpstr>
      <vt:lpstr>Future directions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Jansema, Wouter</cp:lastModifiedBy>
  <cp:revision>3</cp:revision>
  <dcterms:modified xsi:type="dcterms:W3CDTF">2025-03-10T15:18:32Z</dcterms:modified>
</cp:coreProperties>
</file>